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2"/>
  </p:notesMasterIdLst>
  <p:sldIdLst>
    <p:sldId id="256" r:id="rId4"/>
    <p:sldId id="287" r:id="rId5"/>
    <p:sldId id="262" r:id="rId6"/>
    <p:sldId id="257" r:id="rId7"/>
    <p:sldId id="288" r:id="rId8"/>
    <p:sldId id="333" r:id="rId9"/>
    <p:sldId id="335" r:id="rId10"/>
    <p:sldId id="332" r:id="rId11"/>
    <p:sldId id="291" r:id="rId12"/>
    <p:sldId id="292" r:id="rId13"/>
    <p:sldId id="294" r:id="rId14"/>
    <p:sldId id="296" r:id="rId15"/>
    <p:sldId id="297" r:id="rId16"/>
    <p:sldId id="298" r:id="rId17"/>
    <p:sldId id="303" r:id="rId18"/>
    <p:sldId id="299" r:id="rId19"/>
    <p:sldId id="259" r:id="rId20"/>
    <p:sldId id="301" r:id="rId21"/>
    <p:sldId id="260" r:id="rId22"/>
    <p:sldId id="263" r:id="rId23"/>
    <p:sldId id="300" r:id="rId24"/>
    <p:sldId id="337" r:id="rId25"/>
    <p:sldId id="340" r:id="rId26"/>
    <p:sldId id="341" r:id="rId27"/>
    <p:sldId id="304" r:id="rId28"/>
    <p:sldId id="306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7" r:id="rId37"/>
    <p:sldId id="318" r:id="rId38"/>
    <p:sldId id="339" r:id="rId39"/>
    <p:sldId id="338" r:id="rId40"/>
    <p:sldId id="342" r:id="rId41"/>
    <p:sldId id="320" r:id="rId42"/>
    <p:sldId id="321" r:id="rId43"/>
    <p:sldId id="324" r:id="rId44"/>
    <p:sldId id="343" r:id="rId45"/>
    <p:sldId id="326" r:id="rId46"/>
    <p:sldId id="327" r:id="rId47"/>
    <p:sldId id="328" r:id="rId48"/>
    <p:sldId id="329" r:id="rId49"/>
    <p:sldId id="330" r:id="rId50"/>
    <p:sldId id="336" r:id="rId51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53"/>
      <p:bold r:id="rId54"/>
      <p:italic r:id="rId55"/>
      <p:boldItalic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Palatino Linotype" panose="02040502050505030304" pitchFamily="18" charset="0"/>
      <p:regular r:id="rId59"/>
      <p:bold r:id="rId60"/>
      <p:italic r:id="rId61"/>
      <p:boldItalic r:id="rId62"/>
    </p:embeddedFont>
    <p:embeddedFont>
      <p:font typeface="Muli" panose="020B0604020202020204" charset="0"/>
      <p:regular r:id="rId63"/>
      <p:bold r:id="rId64"/>
      <p:italic r:id="rId65"/>
      <p:bold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Source Sans Pro" panose="020B0604020202020204" charset="0"/>
      <p:regular r:id="rId71"/>
      <p:bold r:id="rId72"/>
      <p:italic r:id="rId73"/>
      <p:boldItalic r:id="rId74"/>
    </p:embeddedFont>
    <p:embeddedFont>
      <p:font typeface="Verdana" panose="020B0604030504040204" pitchFamily="34" charset="0"/>
      <p:regular r:id="rId75"/>
      <p:bold r:id="rId76"/>
      <p:italic r:id="rId77"/>
      <p:boldItalic r:id="rId78"/>
    </p:embeddedFont>
    <p:embeddedFont>
      <p:font typeface="SimSun" panose="02010600030101010101" pitchFamily="2" charset="-122"/>
      <p:regular r:id="rId79"/>
    </p:embeddedFont>
    <p:embeddedFont>
      <p:font typeface="Montserrat" panose="020B0604020202020204" charset="0"/>
      <p:regular r:id="rId80"/>
      <p:bold r:id="rId81"/>
    </p:embeddedFont>
    <p:embeddedFont>
      <p:font typeface="ＭＳ Ｐゴシック" panose="020B0600070205080204" pitchFamily="34" charset="-128"/>
      <p:regular r:id="rId82"/>
    </p:embeddedFont>
    <p:embeddedFont>
      <p:font typeface="Yu Mincho" panose="02020400000000000000" pitchFamily="18" charset="-128"/>
      <p:regular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0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0.fntdata"/><Relationship Id="rId80" Type="http://schemas.openxmlformats.org/officeDocument/2006/relationships/font" Target="fonts/font28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4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4.fntdata"/><Relationship Id="rId87" Type="http://schemas.openxmlformats.org/officeDocument/2006/relationships/tableStyles" Target="tableStyles.xml"/><Relationship Id="rId61" Type="http://schemas.openxmlformats.org/officeDocument/2006/relationships/font" Target="fonts/font9.fntdata"/><Relationship Id="rId8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34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85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47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9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26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36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37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17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797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cap="small" dirty="0">
                <a:solidFill>
                  <a:srgbClr val="44C7FF"/>
                </a:solidFill>
              </a:rPr>
              <a:t>Project schedule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en-US" sz="2000" cap="small" dirty="0">
                <a:solidFill>
                  <a:srgbClr val="44C7FF"/>
                </a:solidFill>
              </a:rPr>
              <a:t>-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9981" y="1290746"/>
            <a:ext cx="7059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400" dirty="0" smtClean="0">
                <a:solidFill>
                  <a:srgbClr val="44C7FF"/>
                </a:solidFill>
              </a:rPr>
              <a:t> 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for 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9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40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95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50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05" y="2863390"/>
            <a:ext cx="1214776" cy="12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2581" y="1248636"/>
            <a:ext cx="727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4C7FF"/>
                </a:solidFill>
              </a:rPr>
              <a:t>Project </a:t>
            </a:r>
            <a:r>
              <a:rPr lang="en-US" sz="2400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45" y="2865491"/>
            <a:ext cx="615056" cy="6150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3906305"/>
            <a:ext cx="1179645" cy="1035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64" y="2775317"/>
            <a:ext cx="700671" cy="7006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21" y="2783587"/>
            <a:ext cx="692401" cy="692401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6" y="3786263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87" y="2706816"/>
            <a:ext cx="1047771" cy="1047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78" y="3727335"/>
            <a:ext cx="1393327" cy="13933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2676077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55555" y="1258646"/>
            <a:ext cx="3628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cap="small" dirty="0">
                <a:solidFill>
                  <a:srgbClr val="44C7FF"/>
                </a:solidFill>
              </a:rPr>
              <a:t>Risk </a:t>
            </a:r>
            <a:r>
              <a:rPr lang="en-US" sz="2000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3305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134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Communication management </a:t>
            </a:r>
            <a:r>
              <a:rPr lang="en-US" sz="2000" dirty="0" smtClean="0">
                <a:solidFill>
                  <a:schemeClr val="bg1"/>
                </a:solidFill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dirty="0">
                <a:solidFill>
                  <a:schemeClr val="bg1"/>
                </a:solidFill>
              </a:rPr>
              <a:t> </a:t>
            </a:r>
            <a:br>
              <a:rPr lang="ja-JP" altLang="en-US" sz="2000" dirty="0">
                <a:solidFill>
                  <a:schemeClr val="bg1"/>
                </a:solidFill>
              </a:rPr>
            </a:br>
            <a:endParaRPr lang="en-US" sz="2000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926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~ 6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65" y="3367900"/>
            <a:ext cx="470925" cy="419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76" y="3367900"/>
            <a:ext cx="434194" cy="4341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86" y="3335010"/>
            <a:ext cx="484987" cy="484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69" y="3391931"/>
            <a:ext cx="371143" cy="3711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6" y="3359331"/>
            <a:ext cx="734058" cy="544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41" y="4044026"/>
            <a:ext cx="897107" cy="672830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5015688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ア要件仕様書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5473" y="4261041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5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9825" y="2341741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456" y="4272585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78330" y="3972174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3809" y="2034080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78330" y="205191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48" y="2098959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06490" y="3972174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82203" y="2325330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件仕様書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112629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86" y="1089652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3049614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44" y="3053861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629064" y="2975334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28145" y="3265863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834691"/>
            <a:ext cx="4393927" cy="36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" name="Picture 2" descr="Manager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33" y="718442"/>
            <a:ext cx="4494344" cy="40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3" y="1438018"/>
            <a:ext cx="5062737" cy="2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72226"/>
              </p:ext>
            </p:extLst>
          </p:nvPr>
        </p:nvGraphicFramePr>
        <p:xfrm>
          <a:off x="841663" y="1111120"/>
          <a:ext cx="7180119" cy="390992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25607">
                  <a:extLst>
                    <a:ext uri="{9D8B030D-6E8A-4147-A177-3AD203B41FA5}">
                      <a16:colId xmlns:a16="http://schemas.microsoft.com/office/drawing/2014/main" val="3442666846"/>
                    </a:ext>
                  </a:extLst>
                </a:gridCol>
                <a:gridCol w="813767">
                  <a:extLst>
                    <a:ext uri="{9D8B030D-6E8A-4147-A177-3AD203B41FA5}">
                      <a16:colId xmlns:a16="http://schemas.microsoft.com/office/drawing/2014/main" val="767600932"/>
                    </a:ext>
                  </a:extLst>
                </a:gridCol>
                <a:gridCol w="314423">
                  <a:extLst>
                    <a:ext uri="{9D8B030D-6E8A-4147-A177-3AD203B41FA5}">
                      <a16:colId xmlns:a16="http://schemas.microsoft.com/office/drawing/2014/main" val="2524856507"/>
                    </a:ext>
                  </a:extLst>
                </a:gridCol>
                <a:gridCol w="1483156">
                  <a:extLst>
                    <a:ext uri="{9D8B030D-6E8A-4147-A177-3AD203B41FA5}">
                      <a16:colId xmlns:a16="http://schemas.microsoft.com/office/drawing/2014/main" val="4177880588"/>
                    </a:ext>
                  </a:extLst>
                </a:gridCol>
                <a:gridCol w="1649988">
                  <a:extLst>
                    <a:ext uri="{9D8B030D-6E8A-4147-A177-3AD203B41FA5}">
                      <a16:colId xmlns:a16="http://schemas.microsoft.com/office/drawing/2014/main" val="3363860928"/>
                    </a:ext>
                  </a:extLst>
                </a:gridCol>
                <a:gridCol w="1196589">
                  <a:extLst>
                    <a:ext uri="{9D8B030D-6E8A-4147-A177-3AD203B41FA5}">
                      <a16:colId xmlns:a16="http://schemas.microsoft.com/office/drawing/2014/main" val="788805801"/>
                    </a:ext>
                  </a:extLst>
                </a:gridCol>
                <a:gridCol w="1196589">
                  <a:extLst>
                    <a:ext uri="{9D8B030D-6E8A-4147-A177-3AD203B41FA5}">
                      <a16:colId xmlns:a16="http://schemas.microsoft.com/office/drawing/2014/main" val="2655455828"/>
                    </a:ext>
                  </a:extLst>
                </a:gridCol>
              </a:tblGrid>
              <a:tr h="13508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Use Case ID: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UC025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Version: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1.0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2849555"/>
                  </a:ext>
                </a:extLst>
              </a:tr>
              <a:tr h="34437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Use Case Name: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Reset Password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Priority: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240563"/>
                  </a:ext>
                </a:extLst>
              </a:tr>
              <a:tr h="305161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Created by: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tabLst>
                          <a:tab pos="739775" algn="l"/>
                        </a:tabLst>
                      </a:pPr>
                      <a:r>
                        <a:rPr lang="en-US" sz="1100">
                          <a:effectLst/>
                        </a:rPr>
                        <a:t>HoangVT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tabLst>
                          <a:tab pos="739775" algn="l"/>
                        </a:tabLs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Date Created: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29/05/2017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1004678"/>
                  </a:ext>
                </a:extLst>
              </a:tr>
              <a:tr h="19211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Actors: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Manager 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55983"/>
                  </a:ext>
                </a:extLst>
              </a:tr>
              <a:tr h="19211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Description: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This function allows actor reset password of locked account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73951"/>
                  </a:ext>
                </a:extLst>
              </a:tr>
              <a:tr h="19211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Trigger: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Click on “Quản lý tài khoản” on the management page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755236"/>
                  </a:ext>
                </a:extLst>
              </a:tr>
              <a:tr h="19211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Extension UC: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UC023 – View Staff Account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32825"/>
                  </a:ext>
                </a:extLst>
              </a:tr>
              <a:tr h="19211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Preconditions: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Account is locked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913086"/>
                  </a:ext>
                </a:extLst>
              </a:tr>
              <a:tr h="192110">
                <a:tc gridSpan="7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Normal Flow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295523"/>
                  </a:ext>
                </a:extLst>
              </a:tr>
              <a:tr h="1921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Actor Events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952309"/>
                  </a:ext>
                </a:extLst>
              </a:tr>
              <a:tr h="1921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Click on “Đặt lại mật khẩu”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76007"/>
                  </a:ext>
                </a:extLst>
              </a:tr>
              <a:tr h="29558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Display successfully message, display list of accounts form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10056"/>
                  </a:ext>
                </a:extLst>
              </a:tr>
              <a:tr h="192110">
                <a:tc gridSpan="7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Extension Flows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5090"/>
                  </a:ext>
                </a:extLst>
              </a:tr>
              <a:tr h="1921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ET1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At step 1 in the main flows, actor click on other button/link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311686"/>
                  </a:ext>
                </a:extLst>
              </a:tr>
              <a:tr h="1921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Actor Events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42744"/>
                  </a:ext>
                </a:extLst>
              </a:tr>
              <a:tr h="305161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Display selected button/link page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48748"/>
                  </a:ext>
                </a:extLst>
              </a:tr>
              <a:tr h="176544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Business Rules: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25442"/>
                  </a:ext>
                </a:extLst>
              </a:tr>
              <a:tr h="192110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Other Information: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84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6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4" descr="https://scontent.fhan2-3.fna.fbcdn.net/v/t34.0-12/21039917_1682043451847079_1663222303_n.jpg?oh=722e3bce28778ece0db764b57011d5f1&amp;oe=599DFE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96" y="1049122"/>
            <a:ext cx="4977732" cy="401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4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SUPPORTABILITY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>
                <a:solidFill>
                  <a:schemeClr val="bg1"/>
                </a:solidFill>
              </a:rPr>
              <a:t>2.2)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23.4%)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Currency: !#,#.</a:t>
            </a:r>
            <a:r>
              <a:rPr lang="en-US" dirty="0" smtClean="0">
                <a:solidFill>
                  <a:schemeClr val="bg1"/>
                </a:solidFill>
              </a:rPr>
              <a:t>00                                    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265" y="1882840"/>
            <a:ext cx="1052060" cy="105206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14877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System 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Design Description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98" name="Picture 2" descr="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3" y="280554"/>
            <a:ext cx="6915500" cy="47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123" name="Picture 3" descr="20904535_865170386975012_827824826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5" y="94172"/>
            <a:ext cx="7223775" cy="504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8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8956" y="187068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8" y="67545"/>
            <a:ext cx="1206284" cy="1835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45" y="1339438"/>
            <a:ext cx="1213971" cy="1834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92" y="2414327"/>
            <a:ext cx="1243824" cy="18886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46" y="2365890"/>
            <a:ext cx="1280616" cy="19413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7" y="56683"/>
            <a:ext cx="1195449" cy="1869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96" y="76426"/>
            <a:ext cx="1149715" cy="1775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7" y="716239"/>
            <a:ext cx="6949708" cy="35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744" y="433883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Component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70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87302"/>
            <a:ext cx="7126643" cy="4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134" y="4777825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Class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8194" name="Picture 2" descr="Booking Room 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9028"/>
            <a:ext cx="711934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7740" y="4646488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Booking Online </a:t>
            </a:r>
            <a:r>
              <a:rPr lang="en-US" b="1" dirty="0" smtClean="0">
                <a:ea typeface="Times New Roman" panose="02020603050405020304" pitchFamily="18" charset="0"/>
              </a:rPr>
              <a:t>Sequence </a:t>
            </a:r>
            <a:r>
              <a:rPr lang="en-US" b="1" dirty="0">
                <a:ea typeface="Times New Roman" panose="02020603050405020304" pitchFamily="18" charset="0"/>
              </a:rPr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33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25872" y="1481524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25872" y="591546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9939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4199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21791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5784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39370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10119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11144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9168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6847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39370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11315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9192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4690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12656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20811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32372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31451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7320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5141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32873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7267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20" y="35309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7460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4928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8944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51992" y="922026"/>
            <a:ext cx="14602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267929" y="1711862"/>
            <a:ext cx="18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Strategy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820716" y="2491200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Process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99389" y="3325479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Cases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864256" y="4115379"/>
            <a:ext cx="18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Report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8556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0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8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6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25071" y="4614546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478897" y="4478733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4078" y="465493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1860905"/>
            <a:ext cx="6534550" cy="2846749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708140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Test </a:t>
            </a: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8550" y="2034610"/>
            <a:ext cx="537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Project Schedule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, SRS to create Test Plan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591" y="2921367"/>
            <a:ext cx="6827205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Risks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to be tested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Resources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</a:t>
            </a: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1825624" y="52625"/>
            <a:ext cx="5222876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tx1"/>
                </a:solidFill>
                <a:latin typeface="+mj-lt"/>
              </a:rPr>
              <a:t>Test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Tools</a:t>
            </a:r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343711" y="2319769"/>
            <a:ext cx="709930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10 Professional 64 bit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Google Chrome </a:t>
            </a:r>
            <a:r>
              <a:rPr lang="en-US" b="1" dirty="0" smtClean="0">
                <a:solidFill>
                  <a:schemeClr val="tx1"/>
                </a:solidFill>
              </a:rPr>
              <a:t>60.0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Microsoft </a:t>
            </a:r>
            <a:r>
              <a:rPr lang="en-US" b="1" dirty="0">
                <a:solidFill>
                  <a:schemeClr val="tx1"/>
                </a:solidFill>
              </a:rPr>
              <a:t>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marL="171450" lvl="0" indent="-171450" algn="ctr" rtl="0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endParaRPr lang="en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27" y="489073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2749">
            <a:off x="7529194" y="1721209"/>
            <a:ext cx="763607" cy="763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40" y="2867679"/>
            <a:ext cx="796373" cy="796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2" y="3980785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</a:t>
            </a:r>
            <a:r>
              <a:rPr lang="en-US" sz="2000" b="1" dirty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6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0200" y="2833950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ea typeface="Times New Roman" panose="02020603050405020304" pitchFamily="18" charset="0"/>
              </a:rPr>
              <a:t>V-Model</a:t>
            </a:r>
            <a:endParaRPr lang="en-US" sz="3600" b="1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2" y="1220952"/>
            <a:ext cx="5961668" cy="377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2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Process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7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39" y="1625688"/>
            <a:ext cx="6829091" cy="304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56468" y="4734986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FPT Software Testing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7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Test 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797582" y="2336725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2237320" y="1910647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TextBox 21"/>
          <p:cNvSpPr txBox="1"/>
          <p:nvPr/>
        </p:nvSpPr>
        <p:spPr>
          <a:xfrm>
            <a:off x="2418775" y="2300200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10379" y="2445311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31800" y="2779379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13633" y="3169271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990389" y="3383847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667078" y="1746845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8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9305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9944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4109304" y="570878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4122773" y="11059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04824" y="16396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561696"/>
            <a:ext cx="264654" cy="2402985"/>
            <a:chOff x="3185160" y="1851503"/>
            <a:chExt cx="1027271" cy="4615972"/>
          </a:xfrm>
        </p:grpSpPr>
        <p:sp>
          <p:nvSpPr>
            <p:cNvPr id="92" name="Freeform 91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05987" y="21736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52388"/>
            <a:ext cx="3192936" cy="2881464"/>
            <a:chOff x="4210047" y="838200"/>
            <a:chExt cx="3334092" cy="5630229"/>
          </a:xfrm>
        </p:grpSpPr>
        <p:sp>
          <p:nvSpPr>
            <p:cNvPr id="98" name="Freeform 97"/>
            <p:cNvSpPr/>
            <p:nvPr/>
          </p:nvSpPr>
          <p:spPr>
            <a:xfrm>
              <a:off x="4210048" y="838200"/>
              <a:ext cx="3334091" cy="2550826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2" name="TextBox 20"/>
          <p:cNvSpPr txBox="1">
            <a:spLocks noChangeArrowheads="1"/>
          </p:cNvSpPr>
          <p:nvPr/>
        </p:nvSpPr>
        <p:spPr bwMode="auto">
          <a:xfrm>
            <a:off x="4182429" y="569450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8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11024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6393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21855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807907" y="411130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107579" y="1076171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9" name="Rectangle 29"/>
          <p:cNvSpPr>
            <a:spLocks noChangeArrowheads="1"/>
          </p:cNvSpPr>
          <p:nvPr/>
        </p:nvSpPr>
        <p:spPr bwMode="auto">
          <a:xfrm rot="20690588">
            <a:off x="4639932" y="1631560"/>
            <a:ext cx="243771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Learned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教訓</a:t>
            </a:r>
            <a:r>
              <a:rPr lang="ja-JP" altLang="en-US" sz="1200" dirty="0">
                <a:solidFill>
                  <a:schemeClr val="bg1"/>
                </a:solidFill>
              </a:rPr>
              <a:t> </a:t>
            </a:r>
            <a:r>
              <a:rPr lang="ja-JP" altLang="en-US" dirty="0"/>
              <a:t/>
            </a:r>
            <a:br>
              <a:rPr lang="ja-JP" altLang="en-US" dirty="0"/>
            </a:br>
            <a:endParaRPr lang="en-US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9803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6945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32294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77160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6815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42935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21494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7157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32520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8265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43033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22471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31552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件仕様書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7414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3597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903412" y="4391174"/>
            <a:ext cx="27813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Case Sample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51453"/>
            <a:ext cx="6389688" cy="407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>
            <a:off x="1562986" y="4367443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Defect 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338124"/>
            <a:ext cx="7388181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1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2345" y="4611322"/>
            <a:ext cx="2151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Integration Test Report</a:t>
            </a:r>
            <a:endParaRPr lang="en-US" b="1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/>
          <a:stretch>
            <a:fillRect/>
          </a:stretch>
        </p:blipFill>
        <p:spPr bwMode="auto">
          <a:xfrm>
            <a:off x="1387572" y="1601396"/>
            <a:ext cx="7908828" cy="29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0481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80" y="1490151"/>
            <a:ext cx="7937020" cy="305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34645" y="4646488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System Test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4744" y="1940842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ESSON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75241" y="601043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訓</a:t>
            </a:r>
            <a:endParaRPr lang="en-US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3" name="Moon 2"/>
          <p:cNvSpPr/>
          <p:nvPr/>
        </p:nvSpPr>
        <p:spPr>
          <a:xfrm rot="18432247">
            <a:off x="4966144" y="1468540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Shape 422"/>
          <p:cNvGrpSpPr/>
          <p:nvPr/>
        </p:nvGrpSpPr>
        <p:grpSpPr>
          <a:xfrm>
            <a:off x="5446940" y="2217659"/>
            <a:ext cx="2028038" cy="2003005"/>
            <a:chOff x="5297950" y="1632050"/>
            <a:chExt cx="426200" cy="431100"/>
          </a:xfrm>
        </p:grpSpPr>
        <p:sp>
          <p:nvSpPr>
            <p:cNvPr id="16" name="Shape 423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24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416"/>
          <p:cNvGrpSpPr/>
          <p:nvPr/>
        </p:nvGrpSpPr>
        <p:grpSpPr>
          <a:xfrm>
            <a:off x="5446940" y="1538370"/>
            <a:ext cx="1996329" cy="627284"/>
            <a:chOff x="4601275" y="1702875"/>
            <a:chExt cx="471400" cy="231450"/>
          </a:xfrm>
        </p:grpSpPr>
        <p:sp>
          <p:nvSpPr>
            <p:cNvPr id="20" name="Shape 41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1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6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9"/>
          <p:cNvSpPr txBox="1"/>
          <p:nvPr/>
        </p:nvSpPr>
        <p:spPr>
          <a:xfrm>
            <a:off x="813388" y="2408607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Teamwork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3903504" y="2389202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Management Skill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712699" y="4474686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Business Analysis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3903504" y="4467048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New Technology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8" name="Shape 119"/>
          <p:cNvSpPr txBox="1">
            <a:spLocks/>
          </p:cNvSpPr>
          <p:nvPr/>
        </p:nvSpPr>
        <p:spPr>
          <a:xfrm>
            <a:off x="1" y="0"/>
            <a:ext cx="1626780" cy="1565162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 rot="5400000">
            <a:off x="502045" y="882226"/>
            <a:ext cx="622692" cy="162678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Shape 119"/>
          <p:cNvSpPr txBox="1">
            <a:spLocks/>
          </p:cNvSpPr>
          <p:nvPr/>
        </p:nvSpPr>
        <p:spPr>
          <a:xfrm rot="5400000">
            <a:off x="492934" y="1289055"/>
            <a:ext cx="640909" cy="1626780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" y="114475"/>
            <a:ext cx="1435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  <a:endParaRPr lang="en-US" sz="2000" b="1" dirty="0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4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87" y="329955"/>
            <a:ext cx="2021708" cy="2021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24" y="586954"/>
            <a:ext cx="2021708" cy="2021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05" y="2868533"/>
            <a:ext cx="1522672" cy="1522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21" y="2831410"/>
            <a:ext cx="1623871" cy="16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893618" y="1623248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268057" y="61608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28" name="Shape 528"/>
          <p:cNvSpPr/>
          <p:nvPr/>
        </p:nvSpPr>
        <p:spPr>
          <a:xfrm>
            <a:off x="5465868" y="1786137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508513" y="1967809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7289531" y="1451480"/>
            <a:ext cx="722741" cy="631506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4" y="2761214"/>
            <a:ext cx="1450804" cy="14508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5" y="3413879"/>
            <a:ext cx="955963" cy="955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3" y="3098380"/>
            <a:ext cx="1113638" cy="11136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22" y="3098380"/>
            <a:ext cx="1113638" cy="1113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2" y="3062478"/>
            <a:ext cx="1113638" cy="1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79319" y="1924862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53291" y="59379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73"/>
            <a:ext cx="9153002" cy="549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22040" y="813164"/>
            <a:ext cx="9597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Thanks for 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watching!</a:t>
            </a:r>
            <a:endParaRPr lang="vi-VN" sz="36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r>
              <a:rPr lang="ja-JP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ご清聴ありがとうございました。</a:t>
            </a:r>
            <a:endParaRPr lang="en-US" sz="36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7" y="1709717"/>
            <a:ext cx="7943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</a:t>
            </a:r>
            <a:r>
              <a:rPr lang="en-US" dirty="0" smtClean="0"/>
              <a:t>3 </a:t>
            </a:r>
            <a:r>
              <a:rPr lang="en-US" dirty="0"/>
              <a:t>months of </a:t>
            </a:r>
            <a:r>
              <a:rPr lang="en-US" dirty="0" smtClean="0"/>
              <a:t>2017: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total number of tourists to </a:t>
            </a:r>
            <a:r>
              <a:rPr lang="en-US" dirty="0" err="1" smtClean="0"/>
              <a:t>Quangninh</a:t>
            </a:r>
            <a:r>
              <a:rPr lang="en-US" dirty="0" smtClean="0"/>
              <a:t> was about 3,769 million people, up 12% over the same period of 2016.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number of tourists to </a:t>
            </a:r>
            <a:r>
              <a:rPr lang="en-US" dirty="0" err="1" smtClean="0"/>
              <a:t>Halong</a:t>
            </a:r>
            <a:r>
              <a:rPr lang="en-US" dirty="0" smtClean="0"/>
              <a:t> Bay was about 928,900 people.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higher the number of tourists is, the greater the demand for accommodation and hotel services increases, resulting in the establishment of more hotels.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Hotels face with difficulties in: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Booking.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Room services managing.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tools for management.</a:t>
            </a:r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79318" y="2815994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412269"/>
            <a:ext cx="6495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a </a:t>
            </a:r>
            <a:r>
              <a:rPr lang="en-US" dirty="0" smtClean="0"/>
              <a:t>website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rand </a:t>
            </a:r>
            <a:r>
              <a:rPr lang="en-US" dirty="0"/>
              <a:t>the hotel’s </a:t>
            </a:r>
            <a:r>
              <a:rPr lang="en-US" dirty="0" smtClean="0"/>
              <a:t>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Offer </a:t>
            </a:r>
            <a:r>
              <a:rPr lang="en-US" dirty="0"/>
              <a:t>customers with a time-saving and efficient booking </a:t>
            </a:r>
            <a:r>
              <a:rPr lang="en-US" dirty="0" smtClean="0"/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favorable tool  for the hotel’s </a:t>
            </a:r>
            <a:r>
              <a:rPr lang="en-US" dirty="0" smtClean="0"/>
              <a:t>staffs.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253093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7945" y="1794428"/>
            <a:ext cx="805873" cy="316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b="1" cap="small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</a:t>
            </a:r>
            <a:r>
              <a:rPr lang="en-US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dea</a:t>
            </a:r>
            <a:endParaRPr lang="en-US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4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8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1358</Words>
  <Application>Microsoft Office PowerPoint</Application>
  <PresentationFormat>On-screen Show (16:9)</PresentationFormat>
  <Paragraphs>386</Paragraphs>
  <Slides>48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9" baseType="lpstr">
      <vt:lpstr>Georgia</vt:lpstr>
      <vt:lpstr>Calibri Light</vt:lpstr>
      <vt:lpstr>Times New Roman</vt:lpstr>
      <vt:lpstr>Palatino Linotype</vt:lpstr>
      <vt:lpstr>Wingdings</vt:lpstr>
      <vt:lpstr>Muli</vt:lpstr>
      <vt:lpstr>Calibri</vt:lpstr>
      <vt:lpstr>Source Sans Pro</vt:lpstr>
      <vt:lpstr>Arial</vt:lpstr>
      <vt:lpstr>Verdana</vt:lpstr>
      <vt:lpstr>SimSun</vt:lpstr>
      <vt:lpstr>Sketch Gothic</vt:lpstr>
      <vt:lpstr>Lato Regular</vt:lpstr>
      <vt:lpstr>Montserrat</vt:lpstr>
      <vt:lpstr>Lato Light</vt:lpstr>
      <vt:lpstr>ＭＳ Ｐゴシック</vt:lpstr>
      <vt:lpstr>Yu Mincho</vt:lpstr>
      <vt:lpstr>Bebas Neue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Test Environment and Tools</vt:lpstr>
      <vt:lpstr>PowerPoint Presentation</vt:lpstr>
      <vt:lpstr>PowerPoint Presentation</vt:lpstr>
      <vt:lpstr>PowerPoint Presentation</vt:lpstr>
      <vt:lpstr>THIS IS A SLIDE TITLE</vt:lpstr>
      <vt:lpstr>PowerPoint Presentation</vt:lpstr>
      <vt:lpstr>PowerPoint Presentation</vt:lpstr>
      <vt:lpstr>PowerPoint Presentation</vt:lpstr>
      <vt:lpstr>LESSON LEARNED</vt:lpstr>
      <vt:lpstr>PowerPoint Presentation</vt:lpstr>
      <vt:lpstr>DEMO </vt:lpstr>
      <vt:lpstr>Q&amp;A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viet hung nguyen</cp:lastModifiedBy>
  <cp:revision>144</cp:revision>
  <dcterms:modified xsi:type="dcterms:W3CDTF">2017-08-23T17:41:53Z</dcterms:modified>
</cp:coreProperties>
</file>